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72" r:id="rId3"/>
    <p:sldId id="257" r:id="rId4"/>
    <p:sldId id="271" r:id="rId5"/>
    <p:sldId id="258" r:id="rId6"/>
    <p:sldId id="259" r:id="rId7"/>
    <p:sldId id="273" r:id="rId8"/>
    <p:sldId id="274" r:id="rId9"/>
    <p:sldId id="275" r:id="rId10"/>
    <p:sldId id="276" r:id="rId11"/>
    <p:sldId id="277" r:id="rId12"/>
    <p:sldId id="261" r:id="rId13"/>
    <p:sldId id="265" r:id="rId14"/>
    <p:sldId id="270" r:id="rId15"/>
    <p:sldId id="278" r:id="rId16"/>
    <p:sldId id="279" r:id="rId17"/>
    <p:sldId id="280" r:id="rId18"/>
    <p:sldId id="281" r:id="rId19"/>
    <p:sldId id="282" r:id="rId20"/>
    <p:sldId id="283" r:id="rId21"/>
    <p:sldId id="266" r:id="rId22"/>
    <p:sldId id="287" r:id="rId23"/>
    <p:sldId id="267" r:id="rId24"/>
    <p:sldId id="284" r:id="rId25"/>
    <p:sldId id="285" r:id="rId26"/>
    <p:sldId id="268" r:id="rId27"/>
    <p:sldId id="286" r:id="rId28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AC785BEC-2E1B-433C-AEE9-0A3886D40C2B}" type="datetimeFigureOut">
              <a:rPr lang="en-US" smtClean="0"/>
              <a:t>01/23/2017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2CA0E4EB-23DF-43FF-97EB-DC902EDCC063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0373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5BEC-2E1B-433C-AEE9-0A3886D40C2B}" type="datetimeFigureOut">
              <a:rPr lang="en-US" smtClean="0"/>
              <a:t>01/23/2017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E4EB-23DF-43FF-97EB-DC902EDCC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942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5BEC-2E1B-433C-AEE9-0A3886D40C2B}" type="datetimeFigureOut">
              <a:rPr lang="en-US" smtClean="0"/>
              <a:t>01/23/2017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E4EB-23DF-43FF-97EB-DC902EDCC063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5809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5BEC-2E1B-433C-AEE9-0A3886D40C2B}" type="datetimeFigureOut">
              <a:rPr lang="en-US" smtClean="0"/>
              <a:t>01/23/2017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E4EB-23DF-43FF-97EB-DC902EDCC06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7147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5BEC-2E1B-433C-AEE9-0A3886D40C2B}" type="datetimeFigureOut">
              <a:rPr lang="en-US" smtClean="0"/>
              <a:t>01/23/2017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E4EB-23DF-43FF-97EB-DC902EDCC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1255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5BEC-2E1B-433C-AEE9-0A3886D40C2B}" type="datetimeFigureOut">
              <a:rPr lang="en-US" smtClean="0"/>
              <a:t>01/23/2017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E4EB-23DF-43FF-97EB-DC902EDCC0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35935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5BEC-2E1B-433C-AEE9-0A3886D40C2B}" type="datetimeFigureOut">
              <a:rPr lang="en-US" smtClean="0"/>
              <a:t>01/23/2017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E4EB-23DF-43FF-97EB-DC902EDCC063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313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5BEC-2E1B-433C-AEE9-0A3886D40C2B}" type="datetimeFigureOut">
              <a:rPr lang="en-US" smtClean="0"/>
              <a:t>01/23/2017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E4EB-23DF-43FF-97EB-DC902EDCC063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41279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5BEC-2E1B-433C-AEE9-0A3886D40C2B}" type="datetimeFigureOut">
              <a:rPr lang="en-US" smtClean="0"/>
              <a:t>01/23/2017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E4EB-23DF-43FF-97EB-DC902EDCC063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1870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5BEC-2E1B-433C-AEE9-0A3886D40C2B}" type="datetimeFigureOut">
              <a:rPr lang="en-US" smtClean="0"/>
              <a:t>01/23/2017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E4EB-23DF-43FF-97EB-DC902EDCC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01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5BEC-2E1B-433C-AEE9-0A3886D40C2B}" type="datetimeFigureOut">
              <a:rPr lang="en-US" smtClean="0"/>
              <a:t>01/23/2017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E4EB-23DF-43FF-97EB-DC902EDCC063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686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5BEC-2E1B-433C-AEE9-0A3886D40C2B}" type="datetimeFigureOut">
              <a:rPr lang="en-US" smtClean="0"/>
              <a:t>01/23/2017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E4EB-23DF-43FF-97EB-DC902EDCC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574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5BEC-2E1B-433C-AEE9-0A3886D40C2B}" type="datetimeFigureOut">
              <a:rPr lang="en-US" smtClean="0"/>
              <a:t>01/23/2017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E4EB-23DF-43FF-97EB-DC902EDCC063}" type="slidenum">
              <a:rPr lang="en-US" smtClean="0"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6573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5BEC-2E1B-433C-AEE9-0A3886D40C2B}" type="datetimeFigureOut">
              <a:rPr lang="en-US" smtClean="0"/>
              <a:t>01/23/2017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E4EB-23DF-43FF-97EB-DC902EDCC063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8802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5BEC-2E1B-433C-AEE9-0A3886D40C2B}" type="datetimeFigureOut">
              <a:rPr lang="en-US" smtClean="0"/>
              <a:t>01/23/2017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E4EB-23DF-43FF-97EB-DC902EDCC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873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5BEC-2E1B-433C-AEE9-0A3886D40C2B}" type="datetimeFigureOut">
              <a:rPr lang="en-US" smtClean="0"/>
              <a:t>01/23/2017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E4EB-23DF-43FF-97EB-DC902EDCC063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2769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5BEC-2E1B-433C-AEE9-0A3886D40C2B}" type="datetimeFigureOut">
              <a:rPr lang="en-US" smtClean="0"/>
              <a:t>01/23/2017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E4EB-23DF-43FF-97EB-DC902EDCC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29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C785BEC-2E1B-433C-AEE9-0A3886D40C2B}" type="datetimeFigureOut">
              <a:rPr lang="en-US" smtClean="0"/>
              <a:t>01/23/2017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CA0E4EB-23DF-43FF-97EB-DC902EDCC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432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10: A World in Flames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Lesson 1:  Origins of WWII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20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Nazi-Soviet 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August 1939-Hitler proposed a non-aggression pact against the Soviet Union </a:t>
            </a:r>
          </a:p>
          <a:p>
            <a:r>
              <a:rPr lang="en-US" dirty="0" smtClean="0"/>
              <a:t>Two enemies united  (Nazi and Communism)</a:t>
            </a:r>
          </a:p>
          <a:p>
            <a:r>
              <a:rPr lang="en-US" dirty="0" smtClean="0"/>
              <a:t>The treaty called for a division of Poland between the two countries.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83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Invasion of Poland and France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September 1939- Germany Invaded Poland</a:t>
            </a:r>
          </a:p>
          <a:p>
            <a:r>
              <a:rPr lang="en-US" dirty="0" smtClean="0"/>
              <a:t>European WWII had begun!</a:t>
            </a:r>
          </a:p>
          <a:p>
            <a:r>
              <a:rPr lang="en-US" dirty="0" smtClean="0"/>
              <a:t>The Germans used </a:t>
            </a:r>
            <a:r>
              <a:rPr lang="en-US" dirty="0" smtClean="0">
                <a:solidFill>
                  <a:srgbClr val="FF0000"/>
                </a:solidFill>
              </a:rPr>
              <a:t>Blitzkrieg “lightening war” massed tanks, combined with aircrafts and paratroopers to break through enemy lines and encircle them.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May 1940-Germany Invaded France</a:t>
            </a:r>
          </a:p>
          <a:p>
            <a:r>
              <a:rPr lang="en-US" dirty="0" smtClean="0"/>
              <a:t>Blitzkrieg in Belgium and Luxembourg then France</a:t>
            </a:r>
          </a:p>
          <a:p>
            <a:r>
              <a:rPr lang="en-US" dirty="0" smtClean="0"/>
              <a:t>France surrendered</a:t>
            </a:r>
          </a:p>
        </p:txBody>
      </p:sp>
    </p:spTree>
    <p:extLst>
      <p:ext uri="{BB962C8B-B14F-4D97-AF65-F5344CB8AC3E}">
        <p14:creationId xmlns:p14="http://schemas.microsoft.com/office/powerpoint/2010/main" val="197232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10: A World in Flames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Lesson 2: American Neutrality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42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65101"/>
            <a:ext cx="6798735" cy="13589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Isolationism vs. Internationalism</a:t>
            </a:r>
            <a:endParaRPr lang="en-US" sz="32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8" t="32775" r="21495" b="34273"/>
          <a:stretch/>
        </p:blipFill>
        <p:spPr bwMode="auto">
          <a:xfrm>
            <a:off x="304800" y="2933699"/>
            <a:ext cx="788035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half" idx="4294967295"/>
          </p:nvPr>
        </p:nvSpPr>
        <p:spPr>
          <a:xfrm>
            <a:off x="1828800" y="1295400"/>
            <a:ext cx="6934200" cy="2298700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Isolationism- </a:t>
            </a:r>
            <a:r>
              <a:rPr lang="en-US" sz="2000" dirty="0" smtClean="0">
                <a:solidFill>
                  <a:srgbClr val="FF0000"/>
                </a:solidFill>
              </a:rPr>
              <a:t>a national policy of avoiding involvement with world affairs (America First Committee)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Internationalism- </a:t>
            </a:r>
            <a:r>
              <a:rPr lang="en-US" sz="2000" dirty="0" smtClean="0">
                <a:solidFill>
                  <a:srgbClr val="FF0000"/>
                </a:solidFill>
              </a:rPr>
              <a:t>a national policy of actively trading with foreign countries to foster peace and prosperity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51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Neutrality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America will stay out of the war!</a:t>
            </a:r>
          </a:p>
          <a:p>
            <a:r>
              <a:rPr lang="en-US" dirty="0" smtClean="0"/>
              <a:t>The US wanted to remain Neutral because:</a:t>
            </a:r>
          </a:p>
          <a:p>
            <a:pPr lvl="1"/>
            <a:r>
              <a:rPr lang="en-US" dirty="0" smtClean="0"/>
              <a:t>Impact of WWI</a:t>
            </a:r>
          </a:p>
          <a:p>
            <a:pPr lvl="1"/>
            <a:r>
              <a:rPr lang="en-US" dirty="0" smtClean="0"/>
              <a:t>Unpaid Debts from former allies</a:t>
            </a:r>
          </a:p>
          <a:p>
            <a:pPr lvl="1"/>
            <a:r>
              <a:rPr lang="en-US" dirty="0" smtClean="0"/>
              <a:t>The Nye Committee Arms findings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54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Neutrality Acts # 1-4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1935-</a:t>
            </a:r>
            <a:r>
              <a:rPr lang="en-US" dirty="0" smtClean="0">
                <a:solidFill>
                  <a:srgbClr val="FF0000"/>
                </a:solidFill>
              </a:rPr>
              <a:t>prohibits</a:t>
            </a:r>
            <a:r>
              <a:rPr lang="en-US" dirty="0" smtClean="0"/>
              <a:t> the sales of arms to </a:t>
            </a:r>
            <a:r>
              <a:rPr lang="en-US" dirty="0" smtClean="0">
                <a:solidFill>
                  <a:srgbClr val="FF0000"/>
                </a:solidFill>
              </a:rPr>
              <a:t>countries at war</a:t>
            </a:r>
          </a:p>
          <a:p>
            <a:r>
              <a:rPr lang="en-US" dirty="0" smtClean="0"/>
              <a:t>1936-</a:t>
            </a:r>
            <a:r>
              <a:rPr lang="en-US" dirty="0" smtClean="0">
                <a:solidFill>
                  <a:srgbClr val="FF0000"/>
                </a:solidFill>
              </a:rPr>
              <a:t>prohibits</a:t>
            </a:r>
            <a:r>
              <a:rPr lang="en-US" dirty="0" smtClean="0"/>
              <a:t> the sale of arms to either side fighting in the </a:t>
            </a:r>
            <a:r>
              <a:rPr lang="en-US" dirty="0" smtClean="0">
                <a:solidFill>
                  <a:srgbClr val="FF0000"/>
                </a:solidFill>
              </a:rPr>
              <a:t>Spanish Civil War</a:t>
            </a:r>
          </a:p>
          <a:p>
            <a:r>
              <a:rPr lang="en-US" dirty="0" smtClean="0"/>
              <a:t>1937- </a:t>
            </a:r>
            <a:r>
              <a:rPr lang="en-US" dirty="0" smtClean="0">
                <a:solidFill>
                  <a:srgbClr val="FF0000"/>
                </a:solidFill>
              </a:rPr>
              <a:t>permitting</a:t>
            </a:r>
            <a:r>
              <a:rPr lang="en-US" dirty="0" smtClean="0"/>
              <a:t> the sale of </a:t>
            </a:r>
            <a:r>
              <a:rPr lang="en-US" dirty="0" smtClean="0">
                <a:solidFill>
                  <a:srgbClr val="FF0000"/>
                </a:solidFill>
              </a:rPr>
              <a:t>nonmilitary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supplies</a:t>
            </a:r>
            <a:r>
              <a:rPr lang="en-US" dirty="0" smtClean="0"/>
              <a:t> to countries at war on a </a:t>
            </a:r>
            <a:r>
              <a:rPr lang="en-US" dirty="0" smtClean="0">
                <a:solidFill>
                  <a:srgbClr val="FF0000"/>
                </a:solidFill>
              </a:rPr>
              <a:t>cash-and carry </a:t>
            </a:r>
            <a:r>
              <a:rPr lang="en-US" dirty="0" smtClean="0"/>
              <a:t>basis only </a:t>
            </a:r>
          </a:p>
          <a:p>
            <a:r>
              <a:rPr lang="en-US" dirty="0" smtClean="0"/>
              <a:t>1939-permitting sale of weapons on a cash-and-carry basis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63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Lend-Lease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German submarines were blowing up British Fleets, in order to remain neutral the US could not protect them with our Navy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Spring 1940- Roosevelt sends Destroyers to Great Britain, in return US gets to use British Ports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March 1941- Congress Passes the Lend-Lease Act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Borrow our weapons for a fee, then return them</a:t>
            </a:r>
          </a:p>
        </p:txBody>
      </p:sp>
    </p:spTree>
    <p:extLst>
      <p:ext uri="{BB962C8B-B14F-4D97-AF65-F5344CB8AC3E}">
        <p14:creationId xmlns:p14="http://schemas.microsoft.com/office/powerpoint/2010/main" val="59161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Hemispheric Defense Zone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German submarines were blowing up British Fleets, in order to remain neutral the US could not protect them with our Navy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April 1941- Roosevelt declared the Western section of the Atlantic Ocean part of the US and is now in the US defense area</a:t>
            </a:r>
          </a:p>
        </p:txBody>
      </p:sp>
    </p:spTree>
    <p:extLst>
      <p:ext uri="{BB962C8B-B14F-4D97-AF65-F5344CB8AC3E}">
        <p14:creationId xmlns:p14="http://schemas.microsoft.com/office/powerpoint/2010/main" val="298568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Atlantic Charter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August 1941- Roosevelt and Churchill signed the Atlantic Charter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Agreement to postwar world of democracy, nonaggression, free trade, economic advancement and freedom of the seas</a:t>
            </a:r>
          </a:p>
          <a:p>
            <a:r>
              <a:rPr lang="en-US" dirty="0" smtClean="0"/>
              <a:t>As Naval ship was radioing the position of a German U boat it was torpedoed</a:t>
            </a:r>
          </a:p>
          <a:p>
            <a:pPr lvl="1"/>
            <a:r>
              <a:rPr lang="en-US" dirty="0" smtClean="0"/>
              <a:t>Roosevelt issued a shoot on site policy toward German submarines.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1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 vs. China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Japan and China were feuding over Manchuria, fertile land in Asia.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Japan pushes into Great Britain’s territory to seize assets</a:t>
            </a:r>
          </a:p>
          <a:p>
            <a:r>
              <a:rPr lang="en-US" dirty="0">
                <a:solidFill>
                  <a:srgbClr val="FF0000"/>
                </a:solidFill>
              </a:rPr>
              <a:t>July 1940- US Embargos Japan </a:t>
            </a:r>
            <a:r>
              <a:rPr lang="en-US" dirty="0"/>
              <a:t>(no more trade with you Japan</a:t>
            </a:r>
            <a:r>
              <a:rPr lang="en-US" dirty="0" smtClean="0"/>
              <a:t>! –scrap metal and air plane fuel)</a:t>
            </a: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1941-US signed a Lend-lease treaty with China </a:t>
            </a:r>
            <a:r>
              <a:rPr lang="en-US" dirty="0" smtClean="0"/>
              <a:t>and stopped trade with Japan</a:t>
            </a:r>
          </a:p>
          <a:p>
            <a:r>
              <a:rPr lang="en-US" dirty="0" smtClean="0"/>
              <a:t>Japan retaliated by annexing the Philippines and bombing Pearl Harbor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26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Rise of Dictators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WWI Europe was experiencing their individual Depressions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European Countries were dealing with weak government infrastructures and many citizens were looking for radical changes.</a:t>
            </a:r>
          </a:p>
          <a:p>
            <a:r>
              <a:rPr lang="en-US" dirty="0" smtClean="0"/>
              <a:t>The rise of new leadership littered Europe.</a:t>
            </a:r>
          </a:p>
          <a:p>
            <a:r>
              <a:rPr lang="en-US" dirty="0" smtClean="0"/>
              <a:t>Axis Powers- Germany, Italy, Japan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74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Pearl Harbor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December 2, 1941- Bombing of PH</a:t>
            </a:r>
          </a:p>
          <a:p>
            <a:pPr lvl="1"/>
            <a:r>
              <a:rPr lang="en-US" dirty="0" smtClean="0"/>
              <a:t>US didn’t decode the message clearly</a:t>
            </a:r>
          </a:p>
          <a:p>
            <a:pPr lvl="1"/>
            <a:r>
              <a:rPr lang="en-US" dirty="0" smtClean="0"/>
              <a:t>Didn’t think Japan was a possible target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December 8, 1941- US declares was on Japan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December 11, 1941- Germany and Italy declares war on the US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7" t="27661" r="25863" b="27083"/>
          <a:stretch/>
        </p:blipFill>
        <p:spPr bwMode="auto">
          <a:xfrm>
            <a:off x="6172200" y="4392133"/>
            <a:ext cx="2648966" cy="2048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788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10: A World in Flames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Lesson 3: The Holocaust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70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Jewish Persecution in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Jew- A person who had dark facial features, practiced Judaism, was not Aryan, spoke another language other than German, disagreed with Hitler and the Nazis…</a:t>
            </a:r>
          </a:p>
          <a:p>
            <a:r>
              <a:rPr lang="en-US" dirty="0" smtClean="0"/>
              <a:t>Many races, heritages, communities, cultures and ancestries was lost during the Holocaust, the Jews were the main target, but they were not the only victims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8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Anti-Semitism and Nuremberg Laws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7" t="28232" r="22778" b="33701"/>
          <a:stretch/>
        </p:blipFill>
        <p:spPr bwMode="auto">
          <a:xfrm>
            <a:off x="439587" y="1524000"/>
            <a:ext cx="8569308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6723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Kristallnacht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“The Night Of Broken Glass”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November 9, 1938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Started because a young Jewish man shot and killed a German man in Paris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Hitler was enraged and sent the </a:t>
            </a:r>
            <a:r>
              <a:rPr lang="en-US" dirty="0" err="1" smtClean="0">
                <a:solidFill>
                  <a:srgbClr val="FF0000"/>
                </a:solidFill>
              </a:rPr>
              <a:t>Gustapo</a:t>
            </a:r>
            <a:r>
              <a:rPr lang="en-US" dirty="0" smtClean="0">
                <a:solidFill>
                  <a:srgbClr val="FF0000"/>
                </a:solidFill>
              </a:rPr>
              <a:t> out to raid Jewish homes and businesses </a:t>
            </a:r>
            <a:r>
              <a:rPr lang="en-US" dirty="0" smtClean="0"/>
              <a:t>“but make it look like the German people were retaliating to the Jew who murdered a German.”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5743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Jewish Refugees Try to Flee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Germany-</a:t>
            </a:r>
            <a:r>
              <a:rPr lang="en-US" dirty="0" smtClean="0"/>
              <a:t> made it illegal for Jews to withdraw more than $4 from their accounts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United States- </a:t>
            </a:r>
            <a:r>
              <a:rPr lang="en-US" dirty="0" smtClean="0"/>
              <a:t>refused to admit any more immigrants into the country due to the Depression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Other Countries- </a:t>
            </a:r>
            <a:r>
              <a:rPr lang="en-US" dirty="0" smtClean="0"/>
              <a:t>felt the same as the 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109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5" t="5622" r="36899" b="38592"/>
          <a:stretch/>
        </p:blipFill>
        <p:spPr bwMode="auto">
          <a:xfrm>
            <a:off x="1295400" y="304800"/>
            <a:ext cx="6829461" cy="642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36150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Final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Concentration Camps- </a:t>
            </a:r>
            <a:r>
              <a:rPr lang="en-US" dirty="0" smtClean="0"/>
              <a:t>a camp where healthy individuals would work as slave laborers until they dropped dead of exhaustions, disease or malnutrition</a:t>
            </a:r>
          </a:p>
          <a:p>
            <a:pPr lvl="1"/>
            <a:r>
              <a:rPr lang="en-US" dirty="0" smtClean="0"/>
              <a:t>Mostly in Germany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Extermination Camps- </a:t>
            </a:r>
            <a:r>
              <a:rPr lang="en-US" dirty="0" smtClean="0"/>
              <a:t>Elderly, young children, infirm sent to be executed</a:t>
            </a:r>
          </a:p>
          <a:p>
            <a:pPr lvl="1"/>
            <a:r>
              <a:rPr lang="en-US" dirty="0" smtClean="0"/>
              <a:t>Mostly in Poland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766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4" t="33458" r="47840" b="27552"/>
          <a:stretch/>
        </p:blipFill>
        <p:spPr bwMode="auto">
          <a:xfrm>
            <a:off x="7010400" y="4114800"/>
            <a:ext cx="2028365" cy="2205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57200" y="838200"/>
            <a:ext cx="6705600" cy="5638800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By </a:t>
            </a:r>
            <a:r>
              <a:rPr lang="en-US" sz="2400" dirty="0" smtClean="0">
                <a:solidFill>
                  <a:srgbClr val="FF0000"/>
                </a:solidFill>
              </a:rPr>
              <a:t>1924</a:t>
            </a:r>
            <a:r>
              <a:rPr lang="en-US" sz="2400" dirty="0" smtClean="0"/>
              <a:t>, Benito Mussolini </a:t>
            </a:r>
            <a:r>
              <a:rPr lang="en-US" sz="2400" dirty="0" smtClean="0">
                <a:solidFill>
                  <a:srgbClr val="FF0000"/>
                </a:solidFill>
              </a:rPr>
              <a:t>became dictator </a:t>
            </a:r>
            <a:r>
              <a:rPr lang="en-US" sz="2400" dirty="0" smtClean="0"/>
              <a:t>and eventually took the title Il Duce—“The Leader.”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Anti-Communist, fearful unions would bring down the government.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Promised to protect the middle class and return Italy to the glories of its Roman Empire.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0000"/>
                </a:solidFill>
              </a:rPr>
              <a:t>Fascism-</a:t>
            </a:r>
            <a:r>
              <a:rPr lang="en-US" sz="2400" dirty="0" smtClean="0">
                <a:solidFill>
                  <a:srgbClr val="FF0000"/>
                </a:solidFill>
              </a:rPr>
              <a:t> an aggressive nationalistic movement that considered the nation more important than the individual. 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A Government lead by a  dictator who led a strong government and built an empire.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Mussolini said fascism would keep Italy safe from communism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78332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4294967295"/>
          </p:nvPr>
        </p:nvSpPr>
        <p:spPr>
          <a:xfrm>
            <a:off x="0" y="1371600"/>
            <a:ext cx="8229600" cy="4754563"/>
          </a:xfrm>
        </p:spPr>
        <p:txBody>
          <a:bodyPr>
            <a:noAutofit/>
          </a:bodyPr>
          <a:lstStyle/>
          <a:p>
            <a:pPr lvl="1"/>
            <a:r>
              <a:rPr lang="en-US" sz="1600" dirty="0" smtClean="0"/>
              <a:t>After the Russian Revolution (WWI) lead by </a:t>
            </a:r>
          </a:p>
          <a:p>
            <a:r>
              <a:rPr lang="en-US" sz="2000" dirty="0" smtClean="0"/>
              <a:t>     	Vladimir Lenin, the USSR was created in 1922.</a:t>
            </a:r>
          </a:p>
          <a:p>
            <a:pPr marL="742950" lvl="2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The Communists </a:t>
            </a:r>
            <a:r>
              <a:rPr lang="en-US" dirty="0">
                <a:solidFill>
                  <a:srgbClr val="FF0000"/>
                </a:solidFill>
              </a:rPr>
              <a:t>suppressed individual </a:t>
            </a:r>
            <a:endParaRPr lang="en-US" dirty="0" smtClean="0">
              <a:solidFill>
                <a:srgbClr val="FF0000"/>
              </a:solidFill>
            </a:endParaRPr>
          </a:p>
          <a:p>
            <a:pPr marL="0" lvl="1"/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     	liberties </a:t>
            </a:r>
            <a:r>
              <a:rPr lang="en-US" sz="2000" dirty="0">
                <a:solidFill>
                  <a:srgbClr val="FF0000"/>
                </a:solidFill>
              </a:rPr>
              <a:t>and punished opponents.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1926- Stalin new soviet Dictator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Wanted to boost industry using the Five-Year Plans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Family Farms were turned over to the government and used as collective lands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Used concentration camps to hold political enemies, intellectuals, artists and anyone who opposed him.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Between 15-20 million people died under his rule.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62000" y="381001"/>
            <a:ext cx="8382000" cy="762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Joseph Stalin </a:t>
            </a:r>
            <a:r>
              <a:rPr lang="en-US" sz="2200" dirty="0" smtClean="0"/>
              <a:t>and the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Soviet Union </a:t>
            </a:r>
            <a:r>
              <a:rPr lang="en-US" sz="1600" dirty="0" smtClean="0"/>
              <a:t>(Russia)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7632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57201"/>
            <a:ext cx="6798734" cy="914400"/>
          </a:xfrm>
        </p:spPr>
        <p:txBody>
          <a:bodyPr>
            <a:normAutofit/>
          </a:bodyPr>
          <a:lstStyle/>
          <a:p>
            <a:r>
              <a:rPr lang="en-US" sz="3600" dirty="0"/>
              <a:t>Adolf </a:t>
            </a:r>
            <a:r>
              <a:rPr lang="en-US" sz="3600" dirty="0" smtClean="0"/>
              <a:t>Hitler</a:t>
            </a:r>
            <a:r>
              <a:rPr lang="en-US" sz="2800" dirty="0"/>
              <a:t> </a:t>
            </a:r>
            <a:r>
              <a:rPr lang="en-US" sz="2800" dirty="0" smtClean="0"/>
              <a:t>and </a:t>
            </a:r>
            <a:r>
              <a:rPr lang="en-US" sz="2800" dirty="0" smtClean="0"/>
              <a:t>Nazi Germany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1176865" y="1524000"/>
            <a:ext cx="6798736" cy="4411132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He joined the German army at the outbreak of World War I in 1914.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Germany’s humiliating defeat and the Treaty of Versailles enraged Hitler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1920s- joined the National Socialist (Nazi) Party.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Nazi Party- called for Germany to expand its territory and reject the terms of the Treaty of Versailles, </a:t>
            </a:r>
            <a:r>
              <a:rPr lang="en-US" sz="2000" dirty="0">
                <a:solidFill>
                  <a:srgbClr val="FF0000"/>
                </a:solidFill>
              </a:rPr>
              <a:t>Promising reunification of all Germanic peoples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The Depression in 1929 gave Hitler the opening he needed to take over the German government.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He became chancellor of Germany in 1933, but quickly established an absolute dictatorship, putting into place </a:t>
            </a:r>
            <a:r>
              <a:rPr lang="en-US" sz="2000" dirty="0" smtClean="0">
                <a:solidFill>
                  <a:srgbClr val="FF0000"/>
                </a:solidFill>
              </a:rPr>
              <a:t>harsh anti-Communist and anti-Semitic policies. </a:t>
            </a:r>
          </a:p>
        </p:txBody>
      </p:sp>
    </p:spTree>
    <p:extLst>
      <p:ext uri="{BB962C8B-B14F-4D97-AF65-F5344CB8AC3E}">
        <p14:creationId xmlns:p14="http://schemas.microsoft.com/office/powerpoint/2010/main" val="11054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609601"/>
            <a:ext cx="6798734" cy="914400"/>
          </a:xfrm>
        </p:spPr>
        <p:txBody>
          <a:bodyPr>
            <a:normAutofit/>
          </a:bodyPr>
          <a:lstStyle/>
          <a:p>
            <a:r>
              <a:rPr lang="en-US" sz="3200" dirty="0"/>
              <a:t>Hideki </a:t>
            </a:r>
            <a:r>
              <a:rPr lang="en-US" sz="3200" dirty="0" err="1"/>
              <a:t>Tōjō</a:t>
            </a:r>
            <a:r>
              <a:rPr lang="en-US" sz="3200" dirty="0"/>
              <a:t> </a:t>
            </a:r>
            <a:r>
              <a:rPr lang="en-US" sz="3200" dirty="0"/>
              <a:t> </a:t>
            </a:r>
            <a:r>
              <a:rPr lang="en-US" sz="3200" dirty="0" smtClean="0"/>
              <a:t>and </a:t>
            </a:r>
            <a:r>
              <a:rPr lang="en-US" sz="3200" dirty="0" smtClean="0"/>
              <a:t>Japan</a:t>
            </a:r>
            <a:endParaRPr lang="en-US" sz="3200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1176865" y="1752601"/>
            <a:ext cx="6798736" cy="4182532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At the end of World War I, </a:t>
            </a:r>
            <a:r>
              <a:rPr lang="en-US" sz="2000" dirty="0" err="1" smtClean="0"/>
              <a:t>Tōjō</a:t>
            </a:r>
            <a:r>
              <a:rPr lang="en-US" sz="2000" dirty="0" smtClean="0"/>
              <a:t> served as the Japanese military attaché in Germany.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Military leaders believed that the only way to get the resources it needed was to seize territory.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Militarism is the belief that a country should maintain a strong military </a:t>
            </a:r>
            <a:r>
              <a:rPr lang="en-US" sz="2000" dirty="0" smtClean="0">
                <a:solidFill>
                  <a:srgbClr val="FF0000"/>
                </a:solidFill>
              </a:rPr>
              <a:t>and use </a:t>
            </a:r>
            <a:r>
              <a:rPr lang="en-US" sz="2000" dirty="0">
                <a:solidFill>
                  <a:srgbClr val="FF0000"/>
                </a:solidFill>
              </a:rPr>
              <a:t>it aggressively to </a:t>
            </a:r>
            <a:r>
              <a:rPr lang="en-US" sz="2000" dirty="0" smtClean="0">
                <a:solidFill>
                  <a:srgbClr val="FF0000"/>
                </a:solidFill>
              </a:rPr>
              <a:t>defend national </a:t>
            </a:r>
            <a:r>
              <a:rPr lang="en-US" sz="2000" dirty="0">
                <a:solidFill>
                  <a:srgbClr val="FF0000"/>
                </a:solidFill>
              </a:rPr>
              <a:t>interests.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 smtClean="0"/>
              <a:t>Tōjō</a:t>
            </a:r>
            <a:r>
              <a:rPr lang="en-US" sz="2000" dirty="0" smtClean="0"/>
              <a:t> became prime minister of Japan in 1941 and promptly authorized the attack on Pearl Harbor in Hawaii.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When Japan formally surrendered in 1945, </a:t>
            </a:r>
            <a:r>
              <a:rPr lang="en-US" sz="2000" dirty="0" err="1" smtClean="0"/>
              <a:t>Tōjō</a:t>
            </a:r>
            <a:r>
              <a:rPr lang="en-US" sz="2000" dirty="0" smtClean="0"/>
              <a:t> and other Japanese military leaders were tried for war crimes. </a:t>
            </a:r>
            <a:r>
              <a:rPr lang="en-US" sz="2000" dirty="0" smtClean="0">
                <a:solidFill>
                  <a:srgbClr val="FF0000"/>
                </a:solidFill>
              </a:rPr>
              <a:t>In 1948 </a:t>
            </a:r>
            <a:r>
              <a:rPr lang="en-US" sz="2000" dirty="0" err="1" smtClean="0">
                <a:solidFill>
                  <a:srgbClr val="FF0000"/>
                </a:solidFill>
              </a:rPr>
              <a:t>Tōjō</a:t>
            </a:r>
            <a:r>
              <a:rPr lang="en-US" sz="2000" dirty="0" smtClean="0">
                <a:solidFill>
                  <a:srgbClr val="FF0000"/>
                </a:solidFill>
              </a:rPr>
              <a:t> was executed for these crimes</a:t>
            </a:r>
            <a:r>
              <a:rPr lang="en-US" sz="1800" dirty="0" smtClean="0">
                <a:solidFill>
                  <a:srgbClr val="FF0000"/>
                </a:solidFill>
              </a:rPr>
              <a:t>. 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71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Austria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1935- Hitler began to defy the Treaty of Versailles  by </a:t>
            </a:r>
            <a:r>
              <a:rPr lang="en-US" b="1" dirty="0" smtClean="0"/>
              <a:t>expanding the German Army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1937-Unification of German-Speaking People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Hitler sent troops in and took Austria by force</a:t>
            </a:r>
          </a:p>
        </p:txBody>
      </p:sp>
    </p:spTree>
    <p:extLst>
      <p:ext uri="{BB962C8B-B14F-4D97-AF65-F5344CB8AC3E}">
        <p14:creationId xmlns:p14="http://schemas.microsoft.com/office/powerpoint/2010/main" val="265818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Appeasement in Germany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March 1938 The Munich Crisis- </a:t>
            </a:r>
            <a:r>
              <a:rPr lang="en-US" dirty="0" smtClean="0"/>
              <a:t>France threatened to fight Germany if Germany threatened Czechoslovakia </a:t>
            </a:r>
          </a:p>
          <a:p>
            <a:pPr lvl="1"/>
            <a:r>
              <a:rPr lang="en-US" dirty="0" smtClean="0"/>
              <a:t>The Soviet Union and Great Britain promised to support France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USSR, Italy, France and GB gave Hitler what he wanted in order to stay out of another war </a:t>
            </a:r>
            <a:r>
              <a:rPr lang="en-US" dirty="0" smtClean="0"/>
              <a:t>AND because they </a:t>
            </a:r>
            <a:r>
              <a:rPr lang="en-US" dirty="0" smtClean="0">
                <a:solidFill>
                  <a:srgbClr val="FF0000"/>
                </a:solidFill>
              </a:rPr>
              <a:t>thought he would stop </a:t>
            </a:r>
            <a:r>
              <a:rPr lang="en-US" dirty="0" smtClean="0"/>
              <a:t>expanding after getting what he wanted. Czechoslovakia was on it’s own to fight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Appeasement FAILED- </a:t>
            </a:r>
            <a:r>
              <a:rPr lang="en-US" dirty="0" smtClean="0"/>
              <a:t>in 1939 Hitler divided Czechoslovakia into Slovakia (now under German control) and the Czech lands (protectorate of Germany)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21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Danzing</a:t>
            </a:r>
            <a:r>
              <a:rPr lang="en-US" dirty="0" smtClean="0">
                <a:solidFill>
                  <a:srgbClr val="FF0000"/>
                </a:solidFill>
              </a:rPr>
              <a:t>, Poland spoke 90% German and therefore Hitler wanted it to be united with Germany.</a:t>
            </a:r>
          </a:p>
          <a:p>
            <a:r>
              <a:rPr lang="en-US" dirty="0" smtClean="0"/>
              <a:t>April 1939-Hitler threatened Poland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France and GB stood to defend Poland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17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204</TotalTime>
  <Words>1239</Words>
  <Application>Microsoft Office PowerPoint</Application>
  <PresentationFormat>On-screen Show (4:3)</PresentationFormat>
  <Paragraphs>121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Garamond</vt:lpstr>
      <vt:lpstr>Organic</vt:lpstr>
      <vt:lpstr>Chapter 10: A World in Flames</vt:lpstr>
      <vt:lpstr>Rise of Dictators </vt:lpstr>
      <vt:lpstr>PowerPoint Presentation</vt:lpstr>
      <vt:lpstr>Joseph Stalin and the Soviet Union (Russia)</vt:lpstr>
      <vt:lpstr>Adolf Hitler and Nazi Germany</vt:lpstr>
      <vt:lpstr>Hideki Tōjō  and Japan</vt:lpstr>
      <vt:lpstr>Austria</vt:lpstr>
      <vt:lpstr>Appeasement in Germany</vt:lpstr>
      <vt:lpstr>Poland</vt:lpstr>
      <vt:lpstr>Nazi-Soviet Pact</vt:lpstr>
      <vt:lpstr>The Invasion of Poland and France</vt:lpstr>
      <vt:lpstr>Chapter 10: A World in Flames</vt:lpstr>
      <vt:lpstr>Isolationism vs. Internationalism</vt:lpstr>
      <vt:lpstr>Neutrality</vt:lpstr>
      <vt:lpstr>Neutrality Acts # 1-4</vt:lpstr>
      <vt:lpstr>Lend-Lease Act</vt:lpstr>
      <vt:lpstr>Hemispheric Defense Zone</vt:lpstr>
      <vt:lpstr>Atlantic Charter</vt:lpstr>
      <vt:lpstr>Japan vs. China </vt:lpstr>
      <vt:lpstr>Pearl Harbor</vt:lpstr>
      <vt:lpstr>Chapter 10: A World in Flames</vt:lpstr>
      <vt:lpstr>Jewish Persecution in Europe</vt:lpstr>
      <vt:lpstr>Anti-Semitism and Nuremberg Laws</vt:lpstr>
      <vt:lpstr>Kristallnacht</vt:lpstr>
      <vt:lpstr>Jewish Refugees Try to Flee</vt:lpstr>
      <vt:lpstr>PowerPoint Presentation</vt:lpstr>
      <vt:lpstr>The Final Solution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10: A World in Flames</dc:title>
  <dc:creator>cbrown</dc:creator>
  <cp:lastModifiedBy>Sacerdote, Kevin R.</cp:lastModifiedBy>
  <cp:revision>41</cp:revision>
  <cp:lastPrinted>2015-03-04T04:57:23Z</cp:lastPrinted>
  <dcterms:created xsi:type="dcterms:W3CDTF">2015-03-04T05:05:14Z</dcterms:created>
  <dcterms:modified xsi:type="dcterms:W3CDTF">2017-01-23T14:30:29Z</dcterms:modified>
</cp:coreProperties>
</file>